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8" r:id="rId3"/>
    <p:sldId id="336" r:id="rId4"/>
    <p:sldId id="315" r:id="rId5"/>
    <p:sldId id="332" r:id="rId6"/>
    <p:sldId id="334" r:id="rId7"/>
    <p:sldId id="304" r:id="rId8"/>
    <p:sldId id="335" r:id="rId9"/>
    <p:sldId id="330" r:id="rId10"/>
    <p:sldId id="331" r:id="rId11"/>
    <p:sldId id="319" r:id="rId12"/>
  </p:sldIdLst>
  <p:sldSz cx="9144000" cy="5143500" type="screen16x9"/>
  <p:notesSz cx="6800850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E8012"/>
    <a:srgbClr val="FAA306"/>
    <a:srgbClr val="29E0F3"/>
    <a:srgbClr val="47EB31"/>
    <a:srgbClr val="000000"/>
    <a:srgbClr val="9E000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0510" autoAdjust="0"/>
  </p:normalViewPr>
  <p:slideViewPr>
    <p:cSldViewPr>
      <p:cViewPr varScale="1">
        <p:scale>
          <a:sx n="89" d="100"/>
          <a:sy n="89" d="100"/>
        </p:scale>
        <p:origin x="129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2241" y="0"/>
            <a:ext cx="2947035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1C18F-DAA4-43B8-8408-7DB5E8E3870A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7035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2241" y="9377317"/>
            <a:ext cx="2947035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10DCD-50E3-4E5B-8C6C-BE92BE17ED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149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2241" y="0"/>
            <a:ext cx="2947035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D1F5A-583F-43E8-81E1-6867738B3C96}" type="datetimeFigureOut">
              <a:rPr lang="ru-RU" smtClean="0"/>
              <a:pPr/>
              <a:t>29.01.2018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085" y="4689515"/>
            <a:ext cx="544068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7035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2241" y="9377316"/>
            <a:ext cx="2947035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4378A-D652-4206-ACA4-27BCABFB80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055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Здравствуйте.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Вопрос повышения эффективности управления образовательным учреждением в постоянно изменяющихся условиях развития современного общества является актуальным для каждого директора школы. 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4378A-D652-4206-ACA4-27BCABFB803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163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</a:t>
            </a:r>
            <a:r>
              <a:rPr lang="ru-RU" baseline="0" dirty="0" smtClean="0"/>
              <a:t> встал вопрос: как управлять проектной деятельностью в организации? Как от набора разных проектов перейти к эффективной системе управления развитием школы</a:t>
            </a:r>
          </a:p>
          <a:p>
            <a:r>
              <a:rPr lang="ru-RU" baseline="0" dirty="0" smtClean="0"/>
              <a:t>Был проведен анализ систем управления проектами, государственной политики в этом направлении и на сегодняшний день основой для организации этой деятельности являются национальные стандарты РФ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4378A-D652-4206-ACA4-27BCABFB803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394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слайде представлена</a:t>
            </a:r>
            <a:r>
              <a:rPr lang="ru-RU" baseline="0" dirty="0" smtClean="0"/>
              <a:t> общая схема системы проектного менеджмента, реализуемого в нашей школе.</a:t>
            </a:r>
          </a:p>
          <a:p>
            <a:r>
              <a:rPr lang="ru-RU" baseline="0" dirty="0" smtClean="0"/>
              <a:t>Офис управления портфелем проектов, комитет управления портфелем проектов, 4 портфеля проектов, которые объединяют в себе отдельные проекты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4378A-D652-4206-ACA4-27BCABFB803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253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</a:rPr>
              <a:t>Офис управления портфелем проектов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200" dirty="0" smtClean="0">
                <a:solidFill>
                  <a:schemeClr val="accent2"/>
                </a:solidFill>
              </a:rPr>
              <a:t>– организационная структура, предназначенная для административной поддержки руководителя портфеля проектов и комитета управления портфелем проектов</a:t>
            </a:r>
          </a:p>
          <a:p>
            <a:endParaRPr lang="ru-RU" sz="1200" dirty="0" smtClean="0">
              <a:solidFill>
                <a:schemeClr val="accent2"/>
              </a:solidFill>
            </a:endParaRPr>
          </a:p>
          <a:p>
            <a:r>
              <a:rPr lang="ru-RU" sz="1200" dirty="0" smtClean="0">
                <a:solidFill>
                  <a:schemeClr val="accent2"/>
                </a:solidFill>
              </a:rPr>
              <a:t>Как вы видите на слайде, есть руководитель и команда (у нас</a:t>
            </a:r>
            <a:r>
              <a:rPr lang="ru-RU" sz="1200" baseline="0" dirty="0" smtClean="0">
                <a:solidFill>
                  <a:schemeClr val="accent2"/>
                </a:solidFill>
              </a:rPr>
              <a:t> это административная команда</a:t>
            </a:r>
            <a:r>
              <a:rPr lang="ru-RU" sz="1200" dirty="0" smtClean="0">
                <a:solidFill>
                  <a:schemeClr val="accent2"/>
                </a:solidFill>
              </a:rPr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4378A-D652-4206-ACA4-27BCABFB803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452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</a:rPr>
              <a:t>Комитет управления портфелем проектов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200" dirty="0" smtClean="0">
                <a:solidFill>
                  <a:schemeClr val="accent2"/>
                </a:solidFill>
              </a:rPr>
              <a:t>– коллегиальный орган, образованный для принятия наиболее важных решений по управлению портфелем проектов</a:t>
            </a:r>
          </a:p>
          <a:p>
            <a:endParaRPr lang="ru-RU" sz="1200" dirty="0" smtClean="0">
              <a:solidFill>
                <a:schemeClr val="accent2"/>
              </a:solidFill>
            </a:endParaRPr>
          </a:p>
          <a:p>
            <a:r>
              <a:rPr lang="ru-RU" sz="1200" dirty="0" smtClean="0">
                <a:solidFill>
                  <a:schemeClr val="accent2"/>
                </a:solidFill>
              </a:rPr>
              <a:t>Так же в своем составе содержит руководителя и его команду (в нашем случае это педагоги школы, являющиеся</a:t>
            </a:r>
            <a:r>
              <a:rPr lang="ru-RU" sz="1200" baseline="0" dirty="0" smtClean="0">
                <a:solidFill>
                  <a:schemeClr val="accent2"/>
                </a:solidFill>
              </a:rPr>
              <a:t> руководителями отдельных портфелей проектов</a:t>
            </a:r>
            <a:r>
              <a:rPr lang="ru-RU" sz="1200" dirty="0" smtClean="0">
                <a:solidFill>
                  <a:schemeClr val="accent2"/>
                </a:solidFill>
              </a:rPr>
              <a:t> 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4378A-D652-4206-ACA4-27BCABFB803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514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4378A-D652-4206-ACA4-27BCABFB803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773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FA0E4-0CE2-4F33-9A47-34ED427B441F}" type="datetimeFigureOut">
              <a:rPr lang="ru-RU" smtClean="0"/>
              <a:pPr/>
              <a:t>29.01.2018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AB7F80E4-063B-444C-80CE-609750FCFD6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456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  <p:sldLayoutId id="2147483963" r:id="rId13"/>
    <p:sldLayoutId id="2147483964" r:id="rId14"/>
    <p:sldLayoutId id="2147483965" r:id="rId15"/>
    <p:sldLayoutId id="2147483966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31590"/>
            <a:ext cx="8388932" cy="2592288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62500" lnSpcReduction="20000"/>
          </a:bodyPr>
          <a:lstStyle/>
          <a:p>
            <a:pPr lvl="0" algn="ctr"/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400" dirty="0" smtClean="0"/>
              <a:t> </a:t>
            </a: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Офисное проектирование как управленческая технология </a:t>
            </a:r>
            <a:r>
              <a:rPr lang="ru-RU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стратегического </a:t>
            </a: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3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простого планирования изменений к управлению портфелями проектов развития)</a:t>
            </a:r>
          </a:p>
          <a:p>
            <a:endParaRPr lang="ru-RU" sz="4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3579862"/>
            <a:ext cx="367240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Афонская В.А.,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МАОУ «Лицей №121 им. Героя Советского Союза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С.А.Аттямова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/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915566"/>
            <a:ext cx="9144000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75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848" y="984190"/>
            <a:ext cx="7053542" cy="10503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Комитет управления портфелем проектов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chemeClr val="accent2"/>
                </a:solidFill>
              </a:rPr>
              <a:t>– коллегиальный орган, образованный для принятия наиболее важных решений по управлению портфелем проектов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1500" dirty="0"/>
              <a:t/>
            </a:r>
            <a:br>
              <a:rPr lang="ru-RU" sz="1500" dirty="0"/>
            </a:br>
            <a:endParaRPr lang="ru-RU" sz="1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2071684"/>
            <a:ext cx="6709906" cy="2389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Руководитель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 smtClean="0">
                <a:solidFill>
                  <a:srgbClr val="FF0000"/>
                </a:solidFill>
              </a:rPr>
              <a:t>и команда определяется приказом директора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 </a:t>
            </a:r>
            <a:r>
              <a:rPr lang="ru-RU" sz="1800" dirty="0" smtClean="0"/>
              <a:t>Положение о Комитете управления портфелем проектов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1583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136"/>
            <a:ext cx="7092279" cy="7858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Ожидаемые результаты 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по итогам внедрения системы проектного управления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5796" y="785800"/>
            <a:ext cx="2520280" cy="22900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Выстраивание корпоративной культуры с едиными ценностями, </a:t>
            </a:r>
            <a:r>
              <a:rPr lang="ru-RU" b="1" u="sng" dirty="0" smtClean="0">
                <a:solidFill>
                  <a:srgbClr val="002060"/>
                </a:solidFill>
              </a:rPr>
              <a:t>общее понимании концепции развития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785800"/>
            <a:ext cx="2592288" cy="22900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Включение личностного потенциала каждого </a:t>
            </a:r>
            <a:r>
              <a:rPr lang="ru-RU" b="1" dirty="0" smtClean="0">
                <a:solidFill>
                  <a:srgbClr val="002060"/>
                </a:solidFill>
              </a:rPr>
              <a:t>педагога в </a:t>
            </a:r>
            <a:r>
              <a:rPr lang="ru-RU" b="1" u="sng" dirty="0" smtClean="0">
                <a:solidFill>
                  <a:srgbClr val="002060"/>
                </a:solidFill>
              </a:rPr>
              <a:t>командном</a:t>
            </a:r>
            <a:r>
              <a:rPr lang="ru-RU" b="1" dirty="0" smtClean="0">
                <a:solidFill>
                  <a:srgbClr val="002060"/>
                </a:solidFill>
              </a:rPr>
              <a:t> режиме в процессы проектирования изменений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78404" y="785800"/>
            <a:ext cx="23042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Четкое выстраивание структуры управления развитием лицея, </a:t>
            </a:r>
            <a:r>
              <a:rPr lang="ru-RU" b="1" u="sng" dirty="0" smtClean="0">
                <a:solidFill>
                  <a:srgbClr val="002060"/>
                </a:solidFill>
              </a:rPr>
              <a:t>понятной каждому сотруднику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286116" y="3143254"/>
            <a:ext cx="279178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3568" y="3917530"/>
            <a:ext cx="3888432" cy="79208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Развитие кадрового потенциала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801035" y="3924813"/>
            <a:ext cx="3888432" cy="78480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Повышение результативности </a:t>
            </a:r>
            <a:r>
              <a:rPr lang="ru-RU" b="1" smtClean="0">
                <a:solidFill>
                  <a:schemeClr val="tx1"/>
                </a:solidFill>
              </a:rPr>
              <a:t>деятельности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32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0"/>
            <a:ext cx="6447501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 descr="https://im0-tub-ru.yandex.net/i?id=b3d5fb203c2a331acb1f337cb6febd98-l&amp;n=1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9502"/>
            <a:ext cx="8496944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756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8618"/>
            <a:ext cx="6447501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 descr="Как запустить проектный офис?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19"/>
            <a:ext cx="7884368" cy="5152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82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411510"/>
            <a:ext cx="619268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Как управлять проектной деятельностью?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203848" y="1707654"/>
            <a:ext cx="136815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043608" y="2281966"/>
            <a:ext cx="2592288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Анализ систем управления проектами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355976" y="2211710"/>
            <a:ext cx="2736304" cy="16419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Гос.политика</a:t>
            </a:r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sz="1100" dirty="0">
                <a:solidFill>
                  <a:srgbClr val="FF0000"/>
                </a:solidFill>
              </a:rPr>
              <a:t>(Постановление Правительства РФ от 15.10.2016 N 1050 "Об организации проектной деятельности в Правительстве Российской Федерации")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2339752" y="4083918"/>
            <a:ext cx="38164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Основа –нац. Стандарты РФ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02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1106438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ГОСТ Р 54869-2011 Проектный менеджмент. </a:t>
            </a:r>
            <a:br>
              <a:rPr lang="ru-RU" sz="2000" b="1" dirty="0"/>
            </a:br>
            <a:r>
              <a:rPr lang="ru-RU" sz="2000" b="1" u="sng" dirty="0"/>
              <a:t>Требования к управлению проектом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1600" b="1" dirty="0" smtClean="0">
                <a:solidFill>
                  <a:schemeClr val="tx1"/>
                </a:solidFill>
              </a:rPr>
              <a:t>НАЦИОНАЛЬНЫЙ </a:t>
            </a:r>
            <a:r>
              <a:rPr lang="ru-RU" sz="1600" b="1" dirty="0">
                <a:solidFill>
                  <a:schemeClr val="tx1"/>
                </a:solidFill>
              </a:rPr>
              <a:t>СТАНДАРТ РОССИЙСКОЙ ФЕДЕРАЦИИ </a:t>
            </a:r>
            <a:r>
              <a:rPr lang="ru-RU" sz="1600" dirty="0">
                <a:solidFill>
                  <a:srgbClr val="FF0000"/>
                </a:solidFill>
              </a:rPr>
              <a:t>Дата введения 01.09.2012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1" y="1563638"/>
            <a:ext cx="7520383" cy="3168352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/>
              <a:t>Постановление </a:t>
            </a:r>
            <a:r>
              <a:rPr lang="ru-RU" sz="1600" b="1" dirty="0"/>
              <a:t>Правительства РФ от 15.10.2016 N </a:t>
            </a:r>
            <a:r>
              <a:rPr lang="ru-RU" sz="1600" b="1" dirty="0" smtClean="0"/>
              <a:t>1050 </a:t>
            </a:r>
            <a:r>
              <a:rPr lang="ru-RU" sz="1600" dirty="0"/>
              <a:t>Об организации проектной деятельности в Правительстве Российской Федерации« (вместе с "Положением об организации проектной деятельности в Правительстве Российской Федерации") </a:t>
            </a:r>
            <a:endParaRPr lang="ru-RU" sz="1600" dirty="0" smtClean="0"/>
          </a:p>
          <a:p>
            <a:pPr algn="just"/>
            <a:endParaRPr lang="ru-RU" sz="1600" b="1" dirty="0"/>
          </a:p>
          <a:p>
            <a:pPr algn="just"/>
            <a:r>
              <a:rPr lang="ru-RU" sz="1600" u="sng" dirty="0" smtClean="0">
                <a:solidFill>
                  <a:srgbClr val="FF0000"/>
                </a:solidFill>
              </a:rPr>
              <a:t>Требования </a:t>
            </a:r>
            <a:r>
              <a:rPr lang="ru-RU" sz="1600" u="sng" dirty="0">
                <a:solidFill>
                  <a:srgbClr val="FF0000"/>
                </a:solidFill>
              </a:rPr>
              <a:t>стандарта распространяются на </a:t>
            </a:r>
            <a:r>
              <a:rPr lang="ru-RU" sz="1600" b="1" u="sng" dirty="0">
                <a:solidFill>
                  <a:srgbClr val="FF0000"/>
                </a:solidFill>
              </a:rPr>
              <a:t>управление любыми проектами </a:t>
            </a:r>
            <a:r>
              <a:rPr lang="ru-RU" sz="1600" dirty="0"/>
              <a:t>и могут быть применены для проектов, реализуемых </a:t>
            </a:r>
            <a:r>
              <a:rPr lang="ru-RU" sz="1600" u="sng" dirty="0"/>
              <a:t>юридическими или физическими лицами.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4165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 проектных офисов. </a:t>
            </a:r>
            <a:br>
              <a:rPr lang="ru-RU" dirty="0" smtClean="0"/>
            </a:br>
            <a:r>
              <a:rPr lang="ru-RU" dirty="0" smtClean="0"/>
              <a:t>Их особенности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Метеостанция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Управляющая башня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Ресурсный пул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Стратегический программный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1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2738550" y="2057406"/>
            <a:ext cx="350046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2285796" y="1071552"/>
            <a:ext cx="4286280" cy="571504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286172" y="214296"/>
            <a:ext cx="4286280" cy="571504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036411"/>
            <a:ext cx="7053542" cy="517712"/>
          </a:xfrm>
        </p:spPr>
        <p:txBody>
          <a:bodyPr>
            <a:noAutofit/>
          </a:bodyPr>
          <a:lstStyle/>
          <a:p>
            <a:pPr algn="ctr"/>
            <a:r>
              <a:rPr lang="ru-RU" b="1" u="sng" dirty="0">
                <a:solidFill>
                  <a:srgbClr val="002060"/>
                </a:solidFill>
              </a:rPr>
              <a:t>Портфели проектов</a:t>
            </a:r>
          </a:p>
        </p:txBody>
      </p:sp>
      <p:sp>
        <p:nvSpPr>
          <p:cNvPr id="4" name="Овал 3"/>
          <p:cNvSpPr/>
          <p:nvPr/>
        </p:nvSpPr>
        <p:spPr>
          <a:xfrm>
            <a:off x="571472" y="3271852"/>
            <a:ext cx="1781937" cy="131673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2">
                    <a:lumMod val="50000"/>
                  </a:schemeClr>
                </a:solidFill>
              </a:rPr>
              <a:t>Эффективный образовательный процесс</a:t>
            </a:r>
          </a:p>
        </p:txBody>
      </p:sp>
      <p:sp>
        <p:nvSpPr>
          <p:cNvPr id="5" name="Овал 4"/>
          <p:cNvSpPr/>
          <p:nvPr/>
        </p:nvSpPr>
        <p:spPr>
          <a:xfrm>
            <a:off x="4500562" y="3271852"/>
            <a:ext cx="1794510" cy="1371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25" b="1" dirty="0" smtClean="0">
                <a:solidFill>
                  <a:schemeClr val="tx2">
                    <a:lumMod val="50000"/>
                  </a:schemeClr>
                </a:solidFill>
              </a:rPr>
              <a:t>Воспитательное </a:t>
            </a:r>
            <a:r>
              <a:rPr lang="ru-RU" sz="825" b="1" dirty="0">
                <a:solidFill>
                  <a:schemeClr val="tx2">
                    <a:lumMod val="50000"/>
                  </a:schemeClr>
                </a:solidFill>
              </a:rPr>
              <a:t>пространство </a:t>
            </a:r>
          </a:p>
        </p:txBody>
      </p:sp>
      <p:sp>
        <p:nvSpPr>
          <p:cNvPr id="6" name="Овал 5"/>
          <p:cNvSpPr/>
          <p:nvPr/>
        </p:nvSpPr>
        <p:spPr>
          <a:xfrm>
            <a:off x="6572264" y="3307477"/>
            <a:ext cx="1821942" cy="133045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25" b="1" dirty="0" smtClean="0">
                <a:solidFill>
                  <a:schemeClr val="tx2">
                    <a:lumMod val="50000"/>
                  </a:schemeClr>
                </a:solidFill>
              </a:rPr>
              <a:t>Система </a:t>
            </a:r>
            <a:r>
              <a:rPr lang="ru-RU" sz="825" b="1" dirty="0">
                <a:solidFill>
                  <a:schemeClr val="tx2">
                    <a:lumMod val="50000"/>
                  </a:schemeClr>
                </a:solidFill>
              </a:rPr>
              <a:t>оценки качества образования </a:t>
            </a:r>
          </a:p>
        </p:txBody>
      </p:sp>
      <p:cxnSp>
        <p:nvCxnSpPr>
          <p:cNvPr id="11" name="Соединитель: уступ 10"/>
          <p:cNvCxnSpPr/>
          <p:nvPr/>
        </p:nvCxnSpPr>
        <p:spPr>
          <a:xfrm rot="10800000" flipV="1">
            <a:off x="1857356" y="2414596"/>
            <a:ext cx="928694" cy="895807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: уступ 12"/>
          <p:cNvCxnSpPr/>
          <p:nvPr/>
        </p:nvCxnSpPr>
        <p:spPr>
          <a:xfrm rot="16200000" flipH="1">
            <a:off x="4730308" y="2613478"/>
            <a:ext cx="795528" cy="540640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2619612" y="309672"/>
            <a:ext cx="3693951" cy="588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ru-RU" sz="1400" b="1" dirty="0" smtClean="0">
                <a:solidFill>
                  <a:srgbClr val="0070C0"/>
                </a:solidFill>
              </a:rPr>
              <a:t>Офис управления портфелем проектов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2500298" y="1183666"/>
            <a:ext cx="4725325" cy="6737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1500" b="1" dirty="0" smtClean="0">
                <a:solidFill>
                  <a:srgbClr val="0070C0"/>
                </a:solidFill>
              </a:rPr>
              <a:t>Комитет управления портфелем проектов</a:t>
            </a:r>
            <a:r>
              <a:rPr lang="ru-RU" sz="1500" dirty="0" smtClean="0">
                <a:solidFill>
                  <a:srgbClr val="0070C0"/>
                </a:solidFill>
              </a:rPr>
              <a:t>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/>
            </a:r>
            <a:br>
              <a:rPr lang="ru-RU" sz="1500" dirty="0" smtClean="0"/>
            </a:br>
            <a:endParaRPr lang="ru-RU" sz="15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0034" y="3200414"/>
            <a:ext cx="100013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5 проектов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500694" y="3200414"/>
            <a:ext cx="100013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4 проекта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2500298" y="3271852"/>
            <a:ext cx="179451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25" b="1" dirty="0" smtClean="0">
                <a:solidFill>
                  <a:schemeClr val="tx2">
                    <a:lumMod val="50000"/>
                  </a:schemeClr>
                </a:solidFill>
              </a:rPr>
              <a:t>Эффективный</a:t>
            </a:r>
          </a:p>
          <a:p>
            <a:pPr algn="ctr"/>
            <a:r>
              <a:rPr lang="ru-RU" sz="825" b="1" dirty="0" smtClean="0">
                <a:solidFill>
                  <a:schemeClr val="tx2">
                    <a:lumMod val="50000"/>
                  </a:schemeClr>
                </a:solidFill>
              </a:rPr>
              <a:t>кадровый </a:t>
            </a:r>
          </a:p>
          <a:p>
            <a:pPr algn="ctr"/>
            <a:r>
              <a:rPr lang="ru-RU" sz="825" b="1" dirty="0" smtClean="0">
                <a:solidFill>
                  <a:schemeClr val="tx2">
                    <a:lumMod val="50000"/>
                  </a:schemeClr>
                </a:solidFill>
              </a:rPr>
              <a:t>потенциал</a:t>
            </a:r>
            <a:endParaRPr lang="ru-RU" sz="825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428860" y="3200414"/>
            <a:ext cx="100013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3 проекта</a:t>
            </a:r>
            <a:endParaRPr lang="ru-RU" sz="1400" dirty="0">
              <a:solidFill>
                <a:srgbClr val="002060"/>
              </a:solidFill>
            </a:endParaRPr>
          </a:p>
        </p:txBody>
      </p:sp>
      <p:cxnSp>
        <p:nvCxnSpPr>
          <p:cNvPr id="26" name="Соединительная линия уступом 25"/>
          <p:cNvCxnSpPr/>
          <p:nvPr/>
        </p:nvCxnSpPr>
        <p:spPr>
          <a:xfrm rot="5400000">
            <a:off x="3341834" y="2756067"/>
            <a:ext cx="785818" cy="245753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/>
          <p:nvPr/>
        </p:nvCxnSpPr>
        <p:spPr>
          <a:xfrm>
            <a:off x="6143636" y="2343158"/>
            <a:ext cx="1071570" cy="928694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7500958" y="3176664"/>
            <a:ext cx="100013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2060"/>
                </a:solidFill>
              </a:rPr>
              <a:t>3</a:t>
            </a:r>
            <a:r>
              <a:rPr lang="ru-RU" sz="1400" dirty="0" smtClean="0">
                <a:solidFill>
                  <a:srgbClr val="002060"/>
                </a:solidFill>
              </a:rPr>
              <a:t> проекта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4214810" y="714362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4214810" y="1571618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75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7463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Портфель проектов   </a:t>
            </a:r>
            <a:r>
              <a:rPr lang="ru-RU" sz="2000" dirty="0" smtClean="0">
                <a:solidFill>
                  <a:srgbClr val="002060"/>
                </a:solidFill>
              </a:rPr>
              <a:t>( распределение направлений по Ицхаку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Адизесу</a:t>
            </a:r>
            <a:r>
              <a:rPr lang="ru-RU" sz="2000" dirty="0" smtClean="0">
                <a:solidFill>
                  <a:srgbClr val="002060"/>
                </a:solidFill>
              </a:rPr>
              <a:t>)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Проект </a:t>
            </a:r>
            <a:r>
              <a:rPr lang="ru-RU" sz="2000" dirty="0">
                <a:solidFill>
                  <a:srgbClr val="002060"/>
                </a:solidFill>
              </a:rPr>
              <a:t>-  Комплекс взаимосвязанных мероприятий, направленный на создание уникального продукта или услуги в условиях временных и ресурсных ограничений.</a:t>
            </a: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Финансы  и учет</a:t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Производство</a:t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Персонал</a:t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Разработка новых продуктов </a:t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Маркетинг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endParaRPr lang="ru-RU" sz="31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457200"/>
            <a:ext cx="6447501" cy="74639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469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1538486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</a:rPr>
              <a:t>Офис управления портфелем проектов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chemeClr val="accent2"/>
                </a:solidFill>
              </a:rPr>
              <a:t>– организационная структура, предназначенная для административной поддержки руководителя портфеля проектов и комитета управления </a:t>
            </a:r>
            <a:r>
              <a:rPr lang="ru-RU" sz="2000" dirty="0" smtClean="0">
                <a:solidFill>
                  <a:schemeClr val="accent2"/>
                </a:solidFill>
              </a:rPr>
              <a:t>портфелем проектов.</a:t>
            </a:r>
            <a:endParaRPr lang="ru-RU" sz="2000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1" y="2139703"/>
            <a:ext cx="6447501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Руководитель:</a:t>
            </a:r>
            <a:r>
              <a:rPr lang="ru-RU" sz="1800" dirty="0" smtClean="0"/>
              <a:t> </a:t>
            </a:r>
            <a:r>
              <a:rPr lang="ru-RU" sz="1800" dirty="0"/>
              <a:t>директор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>
                <a:solidFill>
                  <a:srgbClr val="FF0000"/>
                </a:solidFill>
              </a:rPr>
              <a:t>Команда: </a:t>
            </a:r>
            <a:r>
              <a:rPr lang="ru-RU" sz="1800" dirty="0" smtClean="0">
                <a:solidFill>
                  <a:srgbClr val="FF0000"/>
                </a:solidFill>
              </a:rPr>
              <a:t>определяется приказом</a:t>
            </a:r>
          </a:p>
          <a:p>
            <a:pPr marL="0" indent="0">
              <a:buNone/>
            </a:pPr>
            <a:endParaRPr lang="ru-RU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Положение об Офисе управления портфелем проектов</a:t>
            </a:r>
            <a:endParaRPr lang="ru-RU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7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10812</TotalTime>
  <Words>465</Words>
  <Application>Microsoft Office PowerPoint</Application>
  <PresentationFormat>Экран (16:9)</PresentationFormat>
  <Paragraphs>74</Paragraphs>
  <Slides>11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ГОСТ Р 54869-2011 Проектный менеджмент.  Требования к управлению проектом НАЦИОНАЛЬНЫЙ СТАНДАРТ РОССИЙСКОЙ ФЕДЕРАЦИИ Дата введения 01.09.2012</vt:lpstr>
      <vt:lpstr>Типы  проектных офисов.  Их особенности</vt:lpstr>
      <vt:lpstr>Портфели проектов</vt:lpstr>
      <vt:lpstr>Портфель проектов   ( распределение направлений по Ицхаку Адизесу)  Проект -  Комплекс взаимосвязанных мероприятий, направленный на создание уникального продукта или услуги в условиях временных и ресурсных ограничений.  Финансы  и учет Производство Персонал Разработка новых продуктов  Маркетинг </vt:lpstr>
      <vt:lpstr>Офис управления портфелем проектов – организационная структура, предназначенная для административной поддержки руководителя портфеля проектов и комитета управления портфелем проектов.</vt:lpstr>
      <vt:lpstr>Комитет управления портфелем проектов – коллегиальный орган, образованный для принятия наиболее важных решений по управлению портфелем проектов  </vt:lpstr>
      <vt:lpstr>Ожидаемые результаты  по итогам внедрения системы проектного управления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№4</dc:title>
  <dc:creator>ЛН</dc:creator>
  <cp:lastModifiedBy>Директор</cp:lastModifiedBy>
  <cp:revision>599</cp:revision>
  <cp:lastPrinted>2018-01-29T07:18:17Z</cp:lastPrinted>
  <dcterms:created xsi:type="dcterms:W3CDTF">2016-04-10T19:02:16Z</dcterms:created>
  <dcterms:modified xsi:type="dcterms:W3CDTF">2018-01-29T07:22:02Z</dcterms:modified>
</cp:coreProperties>
</file>